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GB"/>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620"/>
    <p:restoredTop sz="94660"/>
  </p:normalViewPr>
  <p:slideViewPr>
    <p:cSldViewPr snapToGrid="0" snapToObjects="1">
      <p:cViewPr varScale="1">
        <p:scale>
          <a:sx n="113" d="100"/>
          <a:sy n="113" d="100"/>
        </p:scale>
        <p:origin x="-173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GB"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smtClean="0"/>
              <a:t>Click to edit Master subtitle style</a:t>
            </a:r>
            <a:endParaRPr kumimoji="0" lang="en-US"/>
          </a:p>
        </p:txBody>
      </p:sp>
      <p:sp>
        <p:nvSpPr>
          <p:cNvPr id="30" name="Date Placeholder 29"/>
          <p:cNvSpPr>
            <a:spLocks noGrp="1"/>
          </p:cNvSpPr>
          <p:nvPr>
            <p:ph type="dt" sz="half" idx="10"/>
          </p:nvPr>
        </p:nvSpPr>
        <p:spPr/>
        <p:txBody>
          <a:bodyPr/>
          <a:lstStyle/>
          <a:p>
            <a:fld id="{6E09BAB6-BD21-0943-B320-39EB9F10577D}" type="datetimeFigureOut">
              <a:rPr lang="en-GB" smtClean="0"/>
              <a:t>5/9/18</a:t>
            </a:fld>
            <a:endParaRPr lang="en-GB"/>
          </a:p>
        </p:txBody>
      </p:sp>
      <p:sp>
        <p:nvSpPr>
          <p:cNvPr id="19" name="Footer Placeholder 18"/>
          <p:cNvSpPr>
            <a:spLocks noGrp="1"/>
          </p:cNvSpPr>
          <p:nvPr>
            <p:ph type="ftr" sz="quarter" idx="11"/>
          </p:nvPr>
        </p:nvSpPr>
        <p:spPr/>
        <p:txBody>
          <a:bodyPr/>
          <a:lstStyle/>
          <a:p>
            <a:endParaRPr lang="en-GB"/>
          </a:p>
        </p:txBody>
      </p:sp>
      <p:sp>
        <p:nvSpPr>
          <p:cNvPr id="27" name="Slide Number Placeholder 26"/>
          <p:cNvSpPr>
            <a:spLocks noGrp="1"/>
          </p:cNvSpPr>
          <p:nvPr>
            <p:ph type="sldNum" sz="quarter" idx="12"/>
          </p:nvPr>
        </p:nvSpPr>
        <p:spPr/>
        <p:txBody>
          <a:bodyPr/>
          <a:lstStyle/>
          <a:p>
            <a:fld id="{8A05248F-07E2-4C4B-A055-B670F3837BE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6E09BAB6-BD21-0943-B320-39EB9F10577D}" type="datetimeFigureOut">
              <a:rPr lang="en-GB" smtClean="0"/>
              <a:t>5/9/18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GB"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6E09BAB6-BD21-0943-B320-39EB9F10577D}" type="datetimeFigureOut">
              <a:rPr lang="en-GB" smtClean="0"/>
              <a:t>5/9/18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GB"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Date Placeholder 3"/>
          <p:cNvSpPr>
            <a:spLocks noGrp="1"/>
          </p:cNvSpPr>
          <p:nvPr>
            <p:ph type="dt" sz="half" idx="10"/>
          </p:nvPr>
        </p:nvSpPr>
        <p:spPr/>
        <p:txBody>
          <a:bodyPr/>
          <a:lstStyle/>
          <a:p>
            <a:fld id="{6E09BAB6-BD21-0943-B320-39EB9F10577D}" type="datetimeFigureOut">
              <a:rPr lang="en-GB" smtClean="0"/>
              <a:t>5/9/18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GB" smtClean="0"/>
              <a:t>Click to edit Master text styles</a:t>
            </a:r>
          </a:p>
        </p:txBody>
      </p:sp>
      <p:sp>
        <p:nvSpPr>
          <p:cNvPr id="4" name="Date Placeholder 3"/>
          <p:cNvSpPr>
            <a:spLocks noGrp="1"/>
          </p:cNvSpPr>
          <p:nvPr>
            <p:ph type="dt" sz="half" idx="10"/>
          </p:nvPr>
        </p:nvSpPr>
        <p:spPr/>
        <p:txBody>
          <a:bodyPr/>
          <a:lstStyle/>
          <a:p>
            <a:fld id="{6E09BAB6-BD21-0943-B320-39EB9F10577D}" type="datetimeFigureOut">
              <a:rPr lang="en-GB" smtClean="0"/>
              <a:t>5/9/18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A05248F-07E2-4C4B-A055-B670F3837BE3}"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GB"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6E09BAB6-BD21-0943-B320-39EB9F10577D}" type="datetimeFigureOut">
              <a:rPr lang="en-GB" smtClean="0"/>
              <a:t>5/9/18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GB"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GB"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7" name="Date Placeholder 6"/>
          <p:cNvSpPr>
            <a:spLocks noGrp="1"/>
          </p:cNvSpPr>
          <p:nvPr>
            <p:ph type="dt" sz="half" idx="10"/>
          </p:nvPr>
        </p:nvSpPr>
        <p:spPr/>
        <p:txBody>
          <a:bodyPr/>
          <a:lstStyle/>
          <a:p>
            <a:fld id="{6E09BAB6-BD21-0943-B320-39EB9F10577D}" type="datetimeFigureOut">
              <a:rPr lang="en-GB" smtClean="0"/>
              <a:t>5/9/18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GB" smtClean="0"/>
              <a:t>Click to edit Master title style</a:t>
            </a:r>
            <a:endParaRPr kumimoji="0" lang="en-US"/>
          </a:p>
        </p:txBody>
      </p:sp>
      <p:sp>
        <p:nvSpPr>
          <p:cNvPr id="7" name="Date Placeholder 6"/>
          <p:cNvSpPr>
            <a:spLocks noGrp="1"/>
          </p:cNvSpPr>
          <p:nvPr>
            <p:ph type="dt" sz="half" idx="10"/>
          </p:nvPr>
        </p:nvSpPr>
        <p:spPr/>
        <p:txBody>
          <a:bodyPr/>
          <a:lstStyle/>
          <a:p>
            <a:fld id="{6E09BAB6-BD21-0943-B320-39EB9F10577D}" type="datetimeFigureOut">
              <a:rPr lang="en-GB" smtClean="0"/>
              <a:t>5/9/18</a:t>
            </a:fld>
            <a:endParaRPr lang="en-GB"/>
          </a:p>
        </p:txBody>
      </p:sp>
      <p:sp>
        <p:nvSpPr>
          <p:cNvPr id="8" name="Slide Number Placeholder 7"/>
          <p:cNvSpPr>
            <a:spLocks noGrp="1"/>
          </p:cNvSpPr>
          <p:nvPr>
            <p:ph type="sldNum" sz="quarter" idx="11"/>
          </p:nvPr>
        </p:nvSpPr>
        <p:spPr/>
        <p:txBody>
          <a:bodyPr/>
          <a:lstStyle/>
          <a:p>
            <a:fld id="{8A05248F-07E2-4C4B-A055-B670F3837BE3}" type="slidenum">
              <a:rPr lang="en-GB" smtClean="0"/>
              <a:t>‹#›</a:t>
            </a:fld>
            <a:endParaRPr lang="en-GB"/>
          </a:p>
        </p:txBody>
      </p:sp>
      <p:sp>
        <p:nvSpPr>
          <p:cNvPr id="9" name="Footer Placeholder 8"/>
          <p:cNvSpPr>
            <a:spLocks noGrp="1"/>
          </p:cNvSpPr>
          <p:nvPr>
            <p:ph type="ftr" sz="quarter" idx="12"/>
          </p:nvPr>
        </p:nvSpPr>
        <p:spPr/>
        <p:txBody>
          <a:bodyPr/>
          <a:lstStyle/>
          <a:p>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09BAB6-BD21-0943-B320-39EB9F10577D}" type="datetimeFigureOut">
              <a:rPr lang="en-GB" smtClean="0"/>
              <a:t>5/9/18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GB"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GB"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GB" smtClean="0"/>
              <a:t>Click to edit Master text styles</a:t>
            </a:r>
          </a:p>
          <a:p>
            <a:pPr lvl="1" eaLnBrk="1" latinLnBrk="0" hangingPunct="1"/>
            <a:r>
              <a:rPr lang="en-GB" smtClean="0"/>
              <a:t>Second level</a:t>
            </a:r>
          </a:p>
          <a:p>
            <a:pPr lvl="2" eaLnBrk="1" latinLnBrk="0" hangingPunct="1"/>
            <a:r>
              <a:rPr lang="en-GB" smtClean="0"/>
              <a:t>Third level</a:t>
            </a:r>
          </a:p>
          <a:p>
            <a:pPr lvl="3" eaLnBrk="1" latinLnBrk="0" hangingPunct="1"/>
            <a:r>
              <a:rPr lang="en-GB" smtClean="0"/>
              <a:t>Fourth level</a:t>
            </a:r>
          </a:p>
          <a:p>
            <a:pPr lvl="4" eaLnBrk="1" latinLnBrk="0" hangingPunct="1"/>
            <a:r>
              <a:rPr lang="en-GB" smtClean="0"/>
              <a:t>Fifth level</a:t>
            </a:r>
            <a:endParaRPr kumimoji="0" lang="en-US"/>
          </a:p>
        </p:txBody>
      </p:sp>
      <p:sp>
        <p:nvSpPr>
          <p:cNvPr id="5" name="Date Placeholder 4"/>
          <p:cNvSpPr>
            <a:spLocks noGrp="1"/>
          </p:cNvSpPr>
          <p:nvPr>
            <p:ph type="dt" sz="half" idx="10"/>
          </p:nvPr>
        </p:nvSpPr>
        <p:spPr/>
        <p:txBody>
          <a:bodyPr/>
          <a:lstStyle/>
          <a:p>
            <a:fld id="{6E09BAB6-BD21-0943-B320-39EB9F10577D}" type="datetimeFigureOut">
              <a:rPr lang="en-GB" smtClean="0"/>
              <a:t>5/9/18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8156448" y="6422064"/>
            <a:ext cx="762000" cy="365125"/>
          </a:xfrm>
        </p:spPr>
        <p:txBody>
          <a:bodyPr/>
          <a:lstStyle/>
          <a:p>
            <a:fld id="{8A05248F-07E2-4C4B-A055-B670F3837BE3}"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GB"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GB"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GB"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E09BAB6-BD21-0943-B320-39EB9F10577D}" type="datetimeFigureOut">
              <a:rPr lang="en-GB" smtClean="0"/>
              <a:t>5/9/18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A05248F-07E2-4C4B-A055-B670F3837BE3}"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GB"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GB" smtClean="0"/>
              <a:t>Click to edit Master text styles</a:t>
            </a:r>
          </a:p>
          <a:p>
            <a:pPr lvl="1" eaLnBrk="1" latinLnBrk="0" hangingPunct="1"/>
            <a:r>
              <a:rPr kumimoji="0" lang="en-GB" smtClean="0"/>
              <a:t>Second level</a:t>
            </a:r>
          </a:p>
          <a:p>
            <a:pPr lvl="2" eaLnBrk="1" latinLnBrk="0" hangingPunct="1"/>
            <a:r>
              <a:rPr kumimoji="0" lang="en-GB" smtClean="0"/>
              <a:t>Third level</a:t>
            </a:r>
          </a:p>
          <a:p>
            <a:pPr lvl="3" eaLnBrk="1" latinLnBrk="0" hangingPunct="1"/>
            <a:r>
              <a:rPr kumimoji="0" lang="en-GB" smtClean="0"/>
              <a:t>Fourth level</a:t>
            </a:r>
          </a:p>
          <a:p>
            <a:pPr lvl="4" eaLnBrk="1" latinLnBrk="0" hangingPunct="1"/>
            <a:r>
              <a:rPr kumimoji="0" lang="en-GB"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6E09BAB6-BD21-0943-B320-39EB9F10577D}" type="datetimeFigureOut">
              <a:rPr lang="en-GB" smtClean="0"/>
              <a:t>5/9/18</a:t>
            </a:fld>
            <a:endParaRPr lang="en-GB"/>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GB"/>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8A05248F-07E2-4C4B-A055-B670F3837BE3}"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WHY CLASSICS?</a:t>
            </a:r>
            <a:endParaRPr lang="en-GB" dirty="0"/>
          </a:p>
        </p:txBody>
      </p:sp>
      <p:sp>
        <p:nvSpPr>
          <p:cNvPr id="3" name="Subtitle 2"/>
          <p:cNvSpPr>
            <a:spLocks noGrp="1"/>
          </p:cNvSpPr>
          <p:nvPr>
            <p:ph type="subTitle" idx="1"/>
          </p:nvPr>
        </p:nvSpPr>
        <p:spPr/>
        <p:txBody>
          <a:bodyPr/>
          <a:lstStyle/>
          <a:p>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252870"/>
            <a:ext cx="7714974" cy="3699564"/>
          </a:xfrm>
        </p:spPr>
        <p:txBody>
          <a:bodyPr/>
          <a:lstStyle/>
          <a:p>
            <a:r>
              <a:rPr lang="en-GB" dirty="0" smtClean="0"/>
              <a:t>As I look ahead, I am filled with foreboding; like the Roman, I seem to see the River Tiber foaming with much blood.</a:t>
            </a:r>
          </a:p>
          <a:p>
            <a:endParaRPr lang="en-GB"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1016000"/>
            <a:ext cx="8162801" cy="5311004"/>
          </a:xfrm>
        </p:spPr>
        <p:txBody>
          <a:bodyPr>
            <a:normAutofit/>
          </a:bodyPr>
          <a:lstStyle/>
          <a:p>
            <a:r>
              <a:rPr lang="en-GB" sz="2800" dirty="0" smtClean="0"/>
              <a:t>You will </a:t>
            </a:r>
            <a:r>
              <a:rPr lang="en-GB" sz="2800" dirty="0" smtClean="0"/>
              <a:t>be a suppliant begging in dire need among all the peoples and all the cities of Italy. Once again the cause of all your suffering will be a foreign bride, another marriage with a stranger. But do not give way to these adversities: face them all the more boldly, go where your fortune allows. The first path to safety is what you least expect: it will start from a Greek city</a:t>
            </a:r>
            <a:r>
              <a:rPr lang="en-GB" sz="2800" dirty="0" smtClean="0"/>
              <a:t>.</a:t>
            </a:r>
          </a:p>
          <a:p>
            <a:endParaRPr lang="en-GB" sz="2800" dirty="0" smtClean="0"/>
          </a:p>
          <a:p>
            <a:pPr algn="r"/>
            <a:r>
              <a:rPr lang="en-GB" dirty="0" smtClean="0"/>
              <a:t>Virgil, </a:t>
            </a:r>
            <a:r>
              <a:rPr lang="en-GB" i="1" dirty="0" err="1" smtClean="0"/>
              <a:t>Aeneid</a:t>
            </a:r>
            <a:r>
              <a:rPr lang="en-GB" i="1" dirty="0" smtClean="0"/>
              <a:t> </a:t>
            </a:r>
            <a:r>
              <a:rPr lang="en-GB" dirty="0" smtClean="0"/>
              <a:t> 6. 91-7</a:t>
            </a:r>
          </a:p>
          <a:p>
            <a:endParaRPr lang="en-GB" dirty="0" smtClean="0"/>
          </a:p>
          <a:p>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R-615559-1427037153-2011.jpeg.jpg"/>
          <p:cNvPicPr>
            <a:picLocks noGrp="1" noChangeAspect="1"/>
          </p:cNvPicPr>
          <p:nvPr>
            <p:ph idx="1"/>
          </p:nvPr>
        </p:nvPicPr>
        <p:blipFill>
          <a:blip r:embed="rId2"/>
          <a:srcRect l="-31672" r="-31672"/>
          <a:stretch>
            <a:fillRect/>
          </a:stretch>
        </p:blipFill>
        <p:spPr>
          <a:xfrm>
            <a:off x="-433790" y="274638"/>
            <a:ext cx="10005448" cy="6064102"/>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cropolis.jpg"/>
          <p:cNvPicPr>
            <a:picLocks noGrp="1" noChangeAspect="1"/>
          </p:cNvPicPr>
          <p:nvPr>
            <p:ph idx="1"/>
          </p:nvPr>
        </p:nvPicPr>
        <p:blipFill>
          <a:blip r:embed="rId2"/>
          <a:srcRect t="-3874" b="-3874"/>
          <a:stretch>
            <a:fillRect/>
          </a:stretch>
        </p:blipFill>
        <p:spPr>
          <a:xfrm>
            <a:off x="319189" y="651078"/>
            <a:ext cx="8429959" cy="5820901"/>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papyrus.jpg"/>
          <p:cNvPicPr>
            <a:picLocks noGrp="1" noChangeAspect="1"/>
          </p:cNvPicPr>
          <p:nvPr>
            <p:ph idx="1"/>
          </p:nvPr>
        </p:nvPicPr>
        <p:blipFill>
          <a:blip r:embed="rId2"/>
          <a:srcRect t="-8548" b="-8548"/>
          <a:stretch>
            <a:fillRect/>
          </a:stretch>
        </p:blipFill>
        <p:spPr>
          <a:xfrm>
            <a:off x="457200" y="1111700"/>
            <a:ext cx="8118268" cy="478874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antigone-full-text-16-638.jpg"/>
          <p:cNvPicPr>
            <a:picLocks noGrp="1" noChangeAspect="1"/>
          </p:cNvPicPr>
          <p:nvPr>
            <p:ph idx="1"/>
          </p:nvPr>
        </p:nvPicPr>
        <p:blipFill>
          <a:blip r:embed="rId2"/>
          <a:srcRect l="-49566" r="-49566"/>
          <a:stretch>
            <a:fillRect/>
          </a:stretch>
        </p:blipFill>
        <p:spPr>
          <a:xfrm>
            <a:off x="-223423" y="434222"/>
            <a:ext cx="9618262" cy="5829436"/>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93086" y="0"/>
            <a:ext cx="7631713" cy="1417638"/>
          </a:xfrm>
        </p:spPr>
        <p:txBody>
          <a:bodyPr/>
          <a:lstStyle/>
          <a:p>
            <a:endParaRPr lang="en-GB"/>
          </a:p>
        </p:txBody>
      </p:sp>
      <p:pic>
        <p:nvPicPr>
          <p:cNvPr id="4" name="Content Placeholder 3" descr="antigone-anouilh-_atelier.jpg"/>
          <p:cNvPicPr>
            <a:picLocks noGrp="1" noChangeAspect="1"/>
          </p:cNvPicPr>
          <p:nvPr>
            <p:ph idx="1"/>
          </p:nvPr>
        </p:nvPicPr>
        <p:blipFill>
          <a:blip r:embed="rId2"/>
          <a:srcRect l="-77903" r="-77903"/>
          <a:stretch>
            <a:fillRect/>
          </a:stretch>
        </p:blipFill>
        <p:spPr>
          <a:xfrm>
            <a:off x="27333" y="521067"/>
            <a:ext cx="9618262" cy="5829436"/>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457200" y="1085556"/>
            <a:ext cx="7467600" cy="5040607"/>
          </a:xfrm>
        </p:spPr>
        <p:txBody>
          <a:bodyPr>
            <a:normAutofit fontScale="92500"/>
          </a:bodyPr>
          <a:lstStyle/>
          <a:p>
            <a:r>
              <a:rPr lang="en-GB" dirty="0" smtClean="0"/>
              <a:t>It </a:t>
            </a:r>
            <a:r>
              <a:rPr lang="en-GB" dirty="0" smtClean="0"/>
              <a:t>was not Zeus who issued that order of yours, and it was not Justice, the companion of the gods below, that defined laws like this among mortals; and I did not think your orders were strong enough to outmatch, mortal as you are, the unwritten and secure laws of the gods. They live not for today or yesterday, but for ever, and nobody knows their origin</a:t>
            </a:r>
            <a:r>
              <a:rPr lang="en-GB" dirty="0" smtClean="0"/>
              <a:t>.</a:t>
            </a:r>
          </a:p>
          <a:p>
            <a:endParaRPr lang="en-GB" dirty="0" smtClean="0"/>
          </a:p>
          <a:p>
            <a:pPr algn="r"/>
            <a:r>
              <a:rPr lang="en-GB" dirty="0" smtClean="0"/>
              <a:t>Sophocles, </a:t>
            </a:r>
            <a:r>
              <a:rPr lang="en-GB" i="1" dirty="0" err="1" smtClean="0"/>
              <a:t>Antigone</a:t>
            </a:r>
            <a:r>
              <a:rPr lang="en-GB" dirty="0" smtClean="0"/>
              <a:t> 450-7</a:t>
            </a:r>
          </a:p>
          <a:p>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images.jpeg"/>
          <p:cNvPicPr>
            <a:picLocks noGrp="1" noChangeAspect="1"/>
          </p:cNvPicPr>
          <p:nvPr>
            <p:ph idx="1"/>
          </p:nvPr>
        </p:nvPicPr>
        <p:blipFill>
          <a:blip r:embed="rId2"/>
          <a:srcRect l="-32497" r="-32497"/>
          <a:stretch>
            <a:fillRect/>
          </a:stretch>
        </p:blipFill>
        <p:spPr>
          <a:xfrm>
            <a:off x="-343737" y="542778"/>
            <a:ext cx="9787607" cy="5932072"/>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descr="1200px-Enoch_Powell_4_Allan_Warren.jpg"/>
          <p:cNvPicPr>
            <a:picLocks noGrp="1" noChangeAspect="1"/>
          </p:cNvPicPr>
          <p:nvPr>
            <p:ph idx="1"/>
          </p:nvPr>
        </p:nvPicPr>
        <p:blipFill>
          <a:blip r:embed="rId2"/>
          <a:srcRect l="-76565" r="-76565"/>
          <a:stretch>
            <a:fillRect/>
          </a:stretch>
        </p:blipFill>
        <p:spPr>
          <a:xfrm>
            <a:off x="-542225" y="408609"/>
            <a:ext cx="10128427" cy="6138638"/>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ゴシック"/>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Technic.thmx</Template>
  <TotalTime>47</TotalTime>
  <Words>202</Words>
  <Application>Microsoft Macintosh PowerPoint</Application>
  <PresentationFormat>On-screen Show (4:3)</PresentationFormat>
  <Paragraphs>8</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Technic</vt:lpstr>
      <vt:lpstr>WHY CLASSICS?</vt:lpstr>
      <vt:lpstr>Slide 2</vt:lpstr>
      <vt:lpstr>Slide 3</vt:lpstr>
      <vt:lpstr>Slide 4</vt:lpstr>
      <vt:lpstr>Slide 5</vt:lpstr>
      <vt:lpstr>Slide 6</vt:lpstr>
      <vt:lpstr>Slide 7</vt:lpstr>
      <vt:lpstr>Slide 8</vt:lpstr>
      <vt:lpstr>Slide 9</vt:lpstr>
      <vt:lpstr>Slide 10</vt:lpstr>
      <vt:lpstr>Slide 11</vt:lpstr>
    </vt:vector>
  </TitlesOfParts>
  <Company>Oxford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CLASSICS?</dc:title>
  <dc:creator>Christopher Pelling</dc:creator>
  <cp:lastModifiedBy>Christopher Pelling</cp:lastModifiedBy>
  <cp:revision>1</cp:revision>
  <dcterms:created xsi:type="dcterms:W3CDTF">2018-05-09T17:15:09Z</dcterms:created>
  <dcterms:modified xsi:type="dcterms:W3CDTF">2018-05-09T18:02:34Z</dcterms:modified>
</cp:coreProperties>
</file>